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55" r:id="rId6"/>
    <p:sldId id="356" r:id="rId7"/>
    <p:sldId id="307" r:id="rId8"/>
    <p:sldId id="339" r:id="rId9"/>
    <p:sldId id="340" r:id="rId10"/>
    <p:sldId id="341" r:id="rId11"/>
    <p:sldId id="357" r:id="rId12"/>
    <p:sldId id="344" r:id="rId13"/>
    <p:sldId id="342" r:id="rId14"/>
    <p:sldId id="353" r:id="rId15"/>
    <p:sldId id="352" r:id="rId16"/>
    <p:sldId id="358" r:id="rId17"/>
    <p:sldId id="359" r:id="rId18"/>
    <p:sldId id="360" r:id="rId19"/>
    <p:sldId id="361" r:id="rId20"/>
    <p:sldId id="362" r:id="rId21"/>
    <p:sldId id="363" r:id="rId22"/>
    <p:sldId id="301" r:id="rId2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86323" autoAdjust="0"/>
  </p:normalViewPr>
  <p:slideViewPr>
    <p:cSldViewPr>
      <p:cViewPr varScale="1">
        <p:scale>
          <a:sx n="74" d="100"/>
          <a:sy n="74" d="100"/>
        </p:scale>
        <p:origin x="-123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02/08/1441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683568" y="731520"/>
            <a:ext cx="8460432"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بنية الشخصية في مدارس علم النفس</a:t>
            </a:r>
          </a:p>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الفرقة </a:t>
            </a: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الرابعة (شعبة زراعة وتربية). </a:t>
            </a:r>
            <a:endParaRPr lang="ar-EG" sz="4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تحاول الهي أن تفرغ </a:t>
            </a:r>
            <a:r>
              <a:rPr lang="ar-EG" sz="3600" b="1" dirty="0" err="1" smtClean="0">
                <a:solidFill>
                  <a:schemeClr val="tx2">
                    <a:lumMod val="60000"/>
                    <a:lumOff val="40000"/>
                  </a:schemeClr>
                </a:solidFill>
              </a:rPr>
              <a:t>حفزاتها</a:t>
            </a:r>
            <a:r>
              <a:rPr lang="ar-EG" sz="3600" b="1" dirty="0" smtClean="0">
                <a:solidFill>
                  <a:schemeClr val="tx2">
                    <a:lumMod val="60000"/>
                    <a:lumOff val="40000"/>
                  </a:schemeClr>
                </a:solidFill>
              </a:rPr>
              <a:t> </a:t>
            </a:r>
            <a:r>
              <a:rPr lang="ar-EG" sz="3600" b="1" dirty="0" err="1" smtClean="0">
                <a:solidFill>
                  <a:schemeClr val="tx2">
                    <a:lumMod val="60000"/>
                    <a:lumOff val="40000"/>
                  </a:schemeClr>
                </a:solidFill>
              </a:rPr>
              <a:t>الغريزية،ولكن</a:t>
            </a:r>
            <a:r>
              <a:rPr lang="ar-EG" sz="3600" b="1" dirty="0" smtClean="0">
                <a:solidFill>
                  <a:schemeClr val="tx2">
                    <a:lumMod val="60000"/>
                    <a:lumOff val="40000"/>
                  </a:schemeClr>
                </a:solidFill>
              </a:rPr>
              <a:t> الأنا تقف لها بالمرصاد، وتمنعها من هذا الإفراغ الذي يتنافى مع قيم المجتمع.</a:t>
            </a:r>
          </a:p>
          <a:p>
            <a:pPr algn="justLow"/>
            <a:r>
              <a:rPr lang="ar-EG" sz="3600" b="1" dirty="0">
                <a:solidFill>
                  <a:schemeClr val="tx2">
                    <a:lumMod val="60000"/>
                    <a:lumOff val="40000"/>
                  </a:schemeClr>
                </a:solidFill>
              </a:rPr>
              <a:t> </a:t>
            </a:r>
            <a:r>
              <a:rPr lang="ar-EG" sz="3600" b="1" dirty="0" smtClean="0">
                <a:solidFill>
                  <a:schemeClr val="tx2">
                    <a:lumMod val="60000"/>
                    <a:lumOff val="40000"/>
                  </a:schemeClr>
                </a:solidFill>
              </a:rPr>
              <a:t>  ولا تستطيع الأنا أن تقوم بدورها إلا إذا كانت لديها القوة الكافية للتحكم في رغبات الهي، حينئذ يسير الجهاز النفسي سيرا طبيعيا دون أن يتعرض للخطر.</a:t>
            </a:r>
          </a:p>
          <a:p>
            <a:pPr algn="justLow"/>
            <a:endParaRPr lang="ar-EG" sz="3600" b="1" dirty="0">
              <a:solidFill>
                <a:schemeClr val="accent3">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الصراع بين الأنا والهو:</a:t>
            </a:r>
            <a:endParaRPr lang="ar-EG" sz="3600" b="1" dirty="0">
              <a:solidFill>
                <a:schemeClr val="accent6">
                  <a:lumMod val="75000"/>
                </a:schemeClr>
              </a:solidFill>
            </a:endParaRPr>
          </a:p>
        </p:txBody>
      </p:sp>
    </p:spTree>
    <p:extLst>
      <p:ext uri="{BB962C8B-B14F-4D97-AF65-F5344CB8AC3E}">
        <p14:creationId xmlns:p14="http://schemas.microsoft.com/office/powerpoint/2010/main" val="28405950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p>
          <a:p>
            <a:pPr algn="justLow"/>
            <a:r>
              <a:rPr lang="ar-EG" sz="3600" b="1" dirty="0">
                <a:solidFill>
                  <a:schemeClr val="tx2">
                    <a:lumMod val="60000"/>
                    <a:lumOff val="40000"/>
                  </a:schemeClr>
                </a:solidFill>
              </a:rPr>
              <a:t> </a:t>
            </a:r>
            <a:r>
              <a:rPr lang="ar-EG" sz="3600" b="1" dirty="0" smtClean="0">
                <a:solidFill>
                  <a:schemeClr val="tx2">
                    <a:lumMod val="60000"/>
                    <a:lumOff val="40000"/>
                  </a:schemeClr>
                </a:solidFill>
              </a:rPr>
              <a:t>      ينشب صراع آخر بين الأنا </a:t>
            </a:r>
            <a:r>
              <a:rPr lang="ar-EG" sz="3600" b="1" dirty="0" err="1" smtClean="0">
                <a:solidFill>
                  <a:schemeClr val="tx2">
                    <a:lumMod val="60000"/>
                    <a:lumOff val="40000"/>
                  </a:schemeClr>
                </a:solidFill>
              </a:rPr>
              <a:t>والأنا</a:t>
            </a:r>
            <a:r>
              <a:rPr lang="ar-EG" sz="3600" b="1" dirty="0" smtClean="0">
                <a:solidFill>
                  <a:schemeClr val="tx2">
                    <a:lumMod val="60000"/>
                    <a:lumOff val="40000"/>
                  </a:schemeClr>
                </a:solidFill>
              </a:rPr>
              <a:t> الأعلى، ولهذا الصراع أهمية في الحياة النفسية، </a:t>
            </a:r>
            <a:r>
              <a:rPr lang="ar-EG" sz="3600" b="1" dirty="0" err="1" smtClean="0">
                <a:solidFill>
                  <a:schemeClr val="tx2">
                    <a:lumMod val="60000"/>
                    <a:lumOff val="40000"/>
                  </a:schemeClr>
                </a:solidFill>
              </a:rPr>
              <a:t>فالأنا</a:t>
            </a:r>
            <a:r>
              <a:rPr lang="ar-EG" sz="3600" b="1" dirty="0" smtClean="0">
                <a:solidFill>
                  <a:schemeClr val="tx2">
                    <a:lumMod val="60000"/>
                    <a:lumOff val="40000"/>
                  </a:schemeClr>
                </a:solidFill>
              </a:rPr>
              <a:t> الأعلى رقيب على الأنا، ويحاسبه على كل صغيرة وكبيرة.</a:t>
            </a:r>
          </a:p>
          <a:p>
            <a:pPr algn="justLow"/>
            <a:r>
              <a:rPr lang="ar-EG" sz="3600" b="1" dirty="0">
                <a:solidFill>
                  <a:schemeClr val="tx2">
                    <a:lumMod val="60000"/>
                    <a:lumOff val="40000"/>
                  </a:schemeClr>
                </a:solidFill>
              </a:rPr>
              <a:t> </a:t>
            </a:r>
            <a:r>
              <a:rPr lang="ar-EG" sz="3600" b="1" dirty="0" smtClean="0">
                <a:solidFill>
                  <a:schemeClr val="tx2">
                    <a:lumMod val="60000"/>
                    <a:lumOff val="40000"/>
                  </a:schemeClr>
                </a:solidFill>
              </a:rPr>
              <a:t>  </a:t>
            </a:r>
            <a:r>
              <a:rPr lang="ar-EG" sz="3600" b="1" dirty="0" smtClean="0">
                <a:solidFill>
                  <a:schemeClr val="accent1">
                    <a:lumMod val="75000"/>
                  </a:schemeClr>
                </a:solidFill>
              </a:rPr>
              <a:t>وإذا لاحظ الأنا الأعلى شذوذا في تصرف الأنا أو أتى الأنا بفعل ينافي القيم، </a:t>
            </a:r>
            <a:r>
              <a:rPr lang="ar-EG" sz="3600" b="1" dirty="0" err="1" smtClean="0">
                <a:solidFill>
                  <a:schemeClr val="accent1">
                    <a:lumMod val="75000"/>
                  </a:schemeClr>
                </a:solidFill>
              </a:rPr>
              <a:t>فإنهخ</a:t>
            </a:r>
            <a:r>
              <a:rPr lang="ar-EG" sz="3600" b="1" dirty="0" smtClean="0">
                <a:solidFill>
                  <a:schemeClr val="accent1">
                    <a:lumMod val="75000"/>
                  </a:schemeClr>
                </a:solidFill>
              </a:rPr>
              <a:t> ينزل به العقاب.</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الصراع بين الأنا </a:t>
            </a:r>
            <a:r>
              <a:rPr lang="ar-EG" sz="3600" b="1" dirty="0" err="1" smtClean="0">
                <a:solidFill>
                  <a:schemeClr val="accent6">
                    <a:lumMod val="75000"/>
                  </a:schemeClr>
                </a:solidFill>
              </a:rPr>
              <a:t>والأنا</a:t>
            </a:r>
            <a:r>
              <a:rPr lang="ar-EG" sz="3600" b="1" dirty="0" smtClean="0">
                <a:solidFill>
                  <a:schemeClr val="accent6">
                    <a:lumMod val="75000"/>
                  </a:schemeClr>
                </a:solidFill>
              </a:rPr>
              <a:t> الأعلى:</a:t>
            </a:r>
            <a:endParaRPr lang="ar-EG" sz="3600" b="1" dirty="0">
              <a:solidFill>
                <a:schemeClr val="accent6">
                  <a:lumMod val="75000"/>
                </a:schemeClr>
              </a:solidFill>
            </a:endParaRPr>
          </a:p>
        </p:txBody>
      </p:sp>
    </p:spTree>
    <p:extLst>
      <p:ext uri="{BB962C8B-B14F-4D97-AF65-F5344CB8AC3E}">
        <p14:creationId xmlns:p14="http://schemas.microsoft.com/office/powerpoint/2010/main" val="9885134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نتائج مباشرة للصراع</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23908597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يمكن تحديد النتائج المباشرة للصراع فيما يأتي:</a:t>
            </a:r>
          </a:p>
          <a:p>
            <a:pPr marL="571500" indent="-571500" algn="justLow">
              <a:buFont typeface="Wingdings" pitchFamily="2" charset="2"/>
              <a:buChar char="v"/>
            </a:pPr>
            <a:r>
              <a:rPr lang="ar-EG" sz="3600" b="1" dirty="0" smtClean="0">
                <a:solidFill>
                  <a:srgbClr val="00B050"/>
                </a:solidFill>
              </a:rPr>
              <a:t>الشعور بالقلق.</a:t>
            </a:r>
          </a:p>
          <a:p>
            <a:pPr marL="571500" indent="-571500" algn="justLow">
              <a:buFont typeface="Wingdings" pitchFamily="2" charset="2"/>
              <a:buChar char="v"/>
            </a:pPr>
            <a:r>
              <a:rPr lang="ar-EG" sz="3600" b="1" dirty="0" smtClean="0">
                <a:solidFill>
                  <a:srgbClr val="00B050"/>
                </a:solidFill>
              </a:rPr>
              <a:t>العدوان.</a:t>
            </a:r>
            <a:endParaRPr lang="ar-EG" sz="3600" b="1" dirty="0">
              <a:solidFill>
                <a:schemeClr val="tx2">
                  <a:lumMod val="60000"/>
                  <a:lumOff val="40000"/>
                </a:schemeClr>
              </a:solidFill>
            </a:endParaRPr>
          </a:p>
          <a:p>
            <a:pPr marL="571500" indent="-571500" algn="justLow">
              <a:buFont typeface="Wingdings" pitchFamily="2" charset="2"/>
              <a:buChar char="v"/>
            </a:pPr>
            <a:r>
              <a:rPr lang="ar-EG" sz="3600" b="1" dirty="0" smtClean="0">
                <a:solidFill>
                  <a:schemeClr val="tx2">
                    <a:lumMod val="60000"/>
                    <a:lumOff val="40000"/>
                  </a:schemeClr>
                </a:solidFill>
              </a:rPr>
              <a:t>اللجوء إلى عالم الخيال.</a:t>
            </a:r>
          </a:p>
          <a:p>
            <a:pPr marL="571500" indent="-571500" algn="justLow">
              <a:buFont typeface="Wingdings" pitchFamily="2" charset="2"/>
              <a:buChar char="v"/>
            </a:pPr>
            <a:r>
              <a:rPr lang="ar-EG" sz="3600" b="1" dirty="0" smtClean="0">
                <a:solidFill>
                  <a:schemeClr val="tx2">
                    <a:lumMod val="60000"/>
                    <a:lumOff val="40000"/>
                  </a:schemeClr>
                </a:solidFill>
              </a:rPr>
              <a:t>الاستكانة.</a:t>
            </a:r>
            <a:endParaRPr lang="ar-EG" sz="3600" b="1" dirty="0">
              <a:solidFill>
                <a:schemeClr val="tx2">
                  <a:lumMod val="60000"/>
                  <a:lumOff val="40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نتائج الصراع:</a:t>
            </a:r>
            <a:endParaRPr lang="ar-EG" sz="3600" b="1" dirty="0">
              <a:solidFill>
                <a:schemeClr val="accent6">
                  <a:lumMod val="75000"/>
                </a:schemeClr>
              </a:solidFill>
            </a:endParaRPr>
          </a:p>
        </p:txBody>
      </p:sp>
    </p:spTree>
    <p:extLst>
      <p:ext uri="{BB962C8B-B14F-4D97-AF65-F5344CB8AC3E}">
        <p14:creationId xmlns:p14="http://schemas.microsoft.com/office/powerpoint/2010/main" val="12633974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heel(1)">
                                      <p:cBhvr>
                                        <p:cTn id="19" dur="20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wheel(1)">
                                      <p:cBhvr>
                                        <p:cTn id="24" dur="2000"/>
                                        <p:tgtEl>
                                          <p:spTgt spid="4">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wheel(1)">
                                      <p:cBhvr>
                                        <p:cTn id="29" dur="2000"/>
                                        <p:tgtEl>
                                          <p:spTgt spid="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wheel(1)">
                                      <p:cBhvr>
                                        <p:cTn id="34"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r>
              <a:rPr lang="ar-EG" sz="3200" b="1" dirty="0" err="1" smtClean="0">
                <a:solidFill>
                  <a:srgbClr val="FF0000"/>
                </a:solidFill>
              </a:rPr>
              <a:t>ييي</a:t>
            </a:r>
            <a:endParaRPr lang="ar-EG" sz="3200" b="1" dirty="0" smtClean="0">
              <a:solidFill>
                <a:srgbClr val="FF0000"/>
              </a:solidFill>
            </a:endParaRPr>
          </a:p>
          <a:p>
            <a:pPr algn="r"/>
            <a:endParaRPr lang="ar-EG" sz="3200" b="1" dirty="0" smtClean="0">
              <a:solidFill>
                <a:srgbClr val="FF0000"/>
              </a:solidFill>
            </a:endParaRPr>
          </a:p>
          <a:p>
            <a:pPr algn="justLow"/>
            <a:r>
              <a:rPr lang="ar-EG" sz="3200" b="1" dirty="0">
                <a:solidFill>
                  <a:srgbClr val="FF0000"/>
                </a:solidFill>
              </a:rPr>
              <a:t> </a:t>
            </a:r>
            <a:r>
              <a:rPr lang="ar-EG" sz="3200" b="1" dirty="0" smtClean="0">
                <a:solidFill>
                  <a:srgbClr val="FF0000"/>
                </a:solidFill>
              </a:rPr>
              <a:t>    إذا عجز الفرد عن مواجهة مشكلة من المشكلات في صراحة واقتدار، فإن ذلك يدفع به إلى أساليب مختلفة من التكيف بقصد تخفيف حدة التوتر الناتج عن الإحباط.</a:t>
            </a:r>
            <a:endParaRPr lang="ar-EG" sz="3200" b="1" dirty="0">
              <a:solidFill>
                <a:srgbClr val="FF0000"/>
              </a:solidFill>
            </a:endParaRPr>
          </a:p>
          <a:p>
            <a:pPr algn="justLow"/>
            <a:r>
              <a:rPr lang="ar-EG" sz="3200" b="1" dirty="0" smtClean="0">
                <a:solidFill>
                  <a:srgbClr val="FF0000"/>
                </a:solidFill>
              </a:rPr>
              <a:t>  </a:t>
            </a:r>
            <a:r>
              <a:rPr lang="ar-EG" sz="3200" b="1" dirty="0" smtClean="0">
                <a:solidFill>
                  <a:srgbClr val="7030A0"/>
                </a:solidFill>
              </a:rPr>
              <a:t>والحيل الدفاعية تقوم على تشويه الحقيقة ابتغاء تحقيق الأغراض الآتية:</a:t>
            </a:r>
          </a:p>
          <a:p>
            <a:pPr marL="457200" indent="-457200" algn="justLow">
              <a:buFontTx/>
              <a:buChar char="-"/>
            </a:pPr>
            <a:r>
              <a:rPr lang="ar-EG" sz="3200" b="1" dirty="0" smtClean="0">
                <a:solidFill>
                  <a:schemeClr val="tx1"/>
                </a:solidFill>
              </a:rPr>
              <a:t>تجنب القلق.</a:t>
            </a:r>
          </a:p>
          <a:p>
            <a:pPr marL="457200" indent="-457200" algn="justLow">
              <a:buFontTx/>
              <a:buChar char="-"/>
            </a:pPr>
            <a:r>
              <a:rPr lang="ar-EG" sz="3200" b="1" dirty="0">
                <a:solidFill>
                  <a:schemeClr val="tx1"/>
                </a:solidFill>
              </a:rPr>
              <a:t> </a:t>
            </a:r>
            <a:r>
              <a:rPr lang="ar-EG" sz="3200" b="1" dirty="0" smtClean="0">
                <a:solidFill>
                  <a:schemeClr val="tx1"/>
                </a:solidFill>
              </a:rPr>
              <a:t>المحافظة على اعتبار الذات.</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الحيل الدفاعية:</a:t>
            </a:r>
            <a:endParaRPr lang="ar-EG" sz="3600" b="1" dirty="0">
              <a:solidFill>
                <a:schemeClr val="accent6">
                  <a:lumMod val="75000"/>
                </a:schemeClr>
              </a:solidFill>
            </a:endParaRPr>
          </a:p>
        </p:txBody>
      </p:sp>
    </p:spTree>
    <p:extLst>
      <p:ext uri="{BB962C8B-B14F-4D97-AF65-F5344CB8AC3E}">
        <p14:creationId xmlns:p14="http://schemas.microsoft.com/office/powerpoint/2010/main" val="34325423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barn(inVertical)">
                                      <p:cBhvr>
                                        <p:cTn id="28"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التبرير:</a:t>
            </a:r>
          </a:p>
          <a:p>
            <a:pPr algn="justLow"/>
            <a:r>
              <a:rPr lang="ar-EG" sz="3600" b="1" dirty="0" smtClean="0">
                <a:solidFill>
                  <a:schemeClr val="accent6">
                    <a:lumMod val="75000"/>
                  </a:schemeClr>
                </a:solidFill>
              </a:rPr>
              <a:t>  </a:t>
            </a:r>
            <a:r>
              <a:rPr lang="ar-EG" sz="3600" b="1" dirty="0" err="1" smtClean="0">
                <a:solidFill>
                  <a:schemeClr val="accent1"/>
                </a:solidFill>
              </a:rPr>
              <a:t>ميكانيزم</a:t>
            </a:r>
            <a:r>
              <a:rPr lang="ar-EG" sz="3600" b="1" dirty="0" smtClean="0">
                <a:solidFill>
                  <a:schemeClr val="accent1"/>
                </a:solidFill>
              </a:rPr>
              <a:t> دفاعي يشوه به الفرد وجه الحقيقة، وهو ليس على علم بما يفعل.</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chemeClr val="accent6"/>
                </a:solidFill>
              </a:rPr>
              <a:t>مثال: كثيرا ما يحضر التلميذ المدرسة متأخرا، فإذا ما سأله المعلم عن سبب تأخره، أجاب بأن والدته قد فاتها أن توقظه</a:t>
            </a:r>
            <a:r>
              <a:rPr lang="ar-EG" sz="3600" b="1" dirty="0" smtClean="0">
                <a:solidFill>
                  <a:schemeClr val="accent6">
                    <a:lumMod val="75000"/>
                  </a:schemeClr>
                </a:solidFill>
              </a:rPr>
              <a:t>.</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أمثلة للحيل الدفاعية</a:t>
            </a:r>
            <a:endParaRPr lang="ar-EG" sz="3600" b="1" dirty="0">
              <a:solidFill>
                <a:schemeClr val="accent6">
                  <a:lumMod val="75000"/>
                </a:schemeClr>
              </a:solidFill>
            </a:endParaRPr>
          </a:p>
        </p:txBody>
      </p:sp>
    </p:spTree>
    <p:extLst>
      <p:ext uri="{BB962C8B-B14F-4D97-AF65-F5344CB8AC3E}">
        <p14:creationId xmlns:p14="http://schemas.microsoft.com/office/powerpoint/2010/main" val="2555963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Autofit/>
          </a:bodyPr>
          <a:lstStyle/>
          <a:p>
            <a:pPr algn="r"/>
            <a:r>
              <a:rPr lang="ar-EG" sz="3600" b="1" dirty="0" smtClean="0">
                <a:solidFill>
                  <a:srgbClr val="FF0000"/>
                </a:solidFill>
              </a:rPr>
              <a:t>   </a:t>
            </a:r>
          </a:p>
          <a:p>
            <a:pPr algn="r"/>
            <a:r>
              <a:rPr lang="ar-EG" sz="3600" b="1" dirty="0">
                <a:solidFill>
                  <a:srgbClr val="FF0000"/>
                </a:solidFill>
              </a:rPr>
              <a:t> </a:t>
            </a:r>
            <a:r>
              <a:rPr lang="ar-EG" sz="36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الكبت:</a:t>
            </a:r>
          </a:p>
          <a:p>
            <a:pPr algn="justLow"/>
            <a:r>
              <a:rPr lang="ar-EG" sz="3600" b="1" dirty="0" smtClean="0">
                <a:solidFill>
                  <a:schemeClr val="accent6">
                    <a:lumMod val="75000"/>
                  </a:schemeClr>
                </a:solidFill>
              </a:rPr>
              <a:t>  </a:t>
            </a:r>
            <a:r>
              <a:rPr lang="ar-EG" sz="3200" dirty="0" smtClean="0">
                <a:solidFill>
                  <a:srgbClr val="7030A0"/>
                </a:solidFill>
              </a:rPr>
              <a:t>الكبت </a:t>
            </a:r>
            <a:r>
              <a:rPr lang="ar-EG" sz="3200" dirty="0">
                <a:solidFill>
                  <a:srgbClr val="7030A0"/>
                </a:solidFill>
              </a:rPr>
              <a:t>هو </a:t>
            </a:r>
            <a:r>
              <a:rPr lang="ar-EG" sz="3200" dirty="0" smtClean="0">
                <a:solidFill>
                  <a:srgbClr val="7030A0"/>
                </a:solidFill>
              </a:rPr>
              <a:t>استبعاد </a:t>
            </a:r>
            <a:r>
              <a:rPr lang="ar-EG" sz="3200" dirty="0">
                <a:solidFill>
                  <a:srgbClr val="7030A0"/>
                </a:solidFill>
              </a:rPr>
              <a:t>مادة ما مثيرة للقلق كالدوافع </a:t>
            </a:r>
            <a:r>
              <a:rPr lang="ar-EG" sz="3200" dirty="0" smtClean="0">
                <a:solidFill>
                  <a:srgbClr val="7030A0"/>
                </a:solidFill>
              </a:rPr>
              <a:t>والانفعالات </a:t>
            </a:r>
            <a:r>
              <a:rPr lang="ar-EG" sz="3200" dirty="0">
                <a:solidFill>
                  <a:srgbClr val="7030A0"/>
                </a:solidFill>
              </a:rPr>
              <a:t>والأفكار الشعورية المؤلمة والمخيفة والمخزية ، وطردها إلى حيز اللاشعور . فالكبت يمثل الوسيلة التي يتقي بها الإنسان إدراك نوازعه </a:t>
            </a:r>
            <a:r>
              <a:rPr lang="ar-EG" sz="3200" dirty="0" smtClean="0">
                <a:solidFill>
                  <a:srgbClr val="7030A0"/>
                </a:solidFill>
              </a:rPr>
              <a:t>ودوافعه التي يفضل إنكارها</a:t>
            </a:r>
            <a:r>
              <a:rPr lang="ar-EG" sz="3200" dirty="0" smtClean="0"/>
              <a:t>. </a:t>
            </a:r>
            <a:r>
              <a:rPr lang="ar-EG" sz="3200" dirty="0"/>
              <a:t/>
            </a:r>
            <a:br>
              <a:rPr lang="ar-EG" sz="3200" dirty="0"/>
            </a:br>
            <a:r>
              <a:rPr lang="ar-EG" sz="3200" dirty="0" smtClean="0"/>
              <a:t>     </a:t>
            </a:r>
            <a:r>
              <a:rPr lang="ar-EG" sz="3200" dirty="0" smtClean="0">
                <a:solidFill>
                  <a:srgbClr val="00B050"/>
                </a:solidFill>
              </a:rPr>
              <a:t>ويختلف </a:t>
            </a:r>
            <a:r>
              <a:rPr lang="ar-EG" sz="3200" dirty="0">
                <a:solidFill>
                  <a:srgbClr val="00B050"/>
                </a:solidFill>
              </a:rPr>
              <a:t>الكبت عن قمع الإنسان لنوازعه في أنه في عملية القمع يضبط الفرد نفسه ويحبسها </a:t>
            </a:r>
            <a:r>
              <a:rPr lang="ar-EG" sz="3200" dirty="0" err="1">
                <a:solidFill>
                  <a:srgbClr val="00B050"/>
                </a:solidFill>
              </a:rPr>
              <a:t>أويمنعها</a:t>
            </a:r>
            <a:r>
              <a:rPr lang="ar-EG" sz="3200" dirty="0">
                <a:solidFill>
                  <a:srgbClr val="00B050"/>
                </a:solidFill>
              </a:rPr>
              <a:t> عما تشتهيه وتندفع إليه من الأمور </a:t>
            </a:r>
            <a:r>
              <a:rPr lang="ar-EG" sz="3600" dirty="0">
                <a:solidFill>
                  <a:srgbClr val="00B050"/>
                </a:solidFill>
              </a:rPr>
              <a:t>المحرمة أو غير المرغوبة من قبل الجماعة. </a:t>
            </a:r>
            <a:endParaRPr lang="ar-EG" sz="3600" b="1" dirty="0" smtClean="0">
              <a:solidFill>
                <a:srgbClr val="00B05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أمثلة للحيل الدفاعية</a:t>
            </a:r>
            <a:endParaRPr lang="ar-EG" sz="3600" b="1" dirty="0">
              <a:solidFill>
                <a:schemeClr val="accent6">
                  <a:lumMod val="75000"/>
                </a:schemeClr>
              </a:solidFill>
            </a:endParaRPr>
          </a:p>
        </p:txBody>
      </p:sp>
    </p:spTree>
    <p:extLst>
      <p:ext uri="{BB962C8B-B14F-4D97-AF65-F5344CB8AC3E}">
        <p14:creationId xmlns:p14="http://schemas.microsoft.com/office/powerpoint/2010/main" val="15259149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Autofit/>
          </a:bodyPr>
          <a:lstStyle/>
          <a:p>
            <a:pPr algn="r"/>
            <a:r>
              <a:rPr lang="ar-EG" sz="3600" b="1" dirty="0" smtClean="0">
                <a:solidFill>
                  <a:srgbClr val="FF0000"/>
                </a:solidFill>
              </a:rPr>
              <a:t>   </a:t>
            </a:r>
          </a:p>
          <a:p>
            <a:pPr algn="r"/>
            <a:r>
              <a:rPr lang="ar-EG" sz="3600" b="1" dirty="0">
                <a:solidFill>
                  <a:srgbClr val="FF0000"/>
                </a:solidFill>
              </a:rPr>
              <a:t> </a:t>
            </a:r>
            <a:r>
              <a:rPr lang="ar-EG" sz="36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الإسقاط:</a:t>
            </a:r>
          </a:p>
          <a:p>
            <a:pPr algn="justLow"/>
            <a:r>
              <a:rPr lang="ar-EG" sz="3600" b="1" dirty="0" smtClean="0">
                <a:solidFill>
                  <a:schemeClr val="accent6">
                    <a:lumMod val="75000"/>
                  </a:schemeClr>
                </a:solidFill>
              </a:rPr>
              <a:t>  </a:t>
            </a:r>
            <a:r>
              <a:rPr lang="ar-EG" sz="3600" dirty="0" smtClean="0"/>
              <a:t>الإسقاط </a:t>
            </a:r>
            <a:r>
              <a:rPr lang="ar-EG" sz="3600" dirty="0"/>
              <a:t>هو أن ينسب الشخص إلى غيره من الناس دفعاته غير المقبولة ويعزو إ</a:t>
            </a:r>
            <a:r>
              <a:rPr lang="ar-EG" sz="3600" dirty="0" smtClean="0"/>
              <a:t>ليهم </a:t>
            </a:r>
            <a:r>
              <a:rPr lang="ar-EG" sz="3600" dirty="0"/>
              <a:t>رغباته الكريهة وعيوبه ويلحق بهم أفكاره </a:t>
            </a:r>
            <a:r>
              <a:rPr lang="ar-EG" sz="3600" dirty="0" err="1"/>
              <a:t>التى</a:t>
            </a:r>
            <a:r>
              <a:rPr lang="ar-EG" sz="3600" dirty="0"/>
              <a:t> تسبب له الألم وتثير لديه مشاعر الذنب .</a:t>
            </a:r>
            <a:br>
              <a:rPr lang="ar-EG" sz="3600" dirty="0"/>
            </a:br>
            <a:r>
              <a:rPr lang="ar-EG" sz="3600" dirty="0" smtClean="0"/>
              <a:t>   </a:t>
            </a:r>
          </a:p>
          <a:p>
            <a:pPr algn="justLow"/>
            <a:r>
              <a:rPr lang="ar-EG" sz="3600" dirty="0"/>
              <a:t> </a:t>
            </a:r>
            <a:r>
              <a:rPr lang="ar-EG" sz="3600" dirty="0" smtClean="0"/>
              <a:t>    فيقول على فلان أنه بخيل، نافيا عن نفسه صفة البخل مثلاً.</a:t>
            </a:r>
            <a:endParaRPr lang="ar-EG" sz="3600" b="1" dirty="0" smtClean="0">
              <a:solidFill>
                <a:srgbClr val="00B05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أمثلة للحيل الدفاعية</a:t>
            </a:r>
            <a:endParaRPr lang="ar-EG" sz="3600" b="1" dirty="0">
              <a:solidFill>
                <a:schemeClr val="accent6">
                  <a:lumMod val="75000"/>
                </a:schemeClr>
              </a:solidFill>
            </a:endParaRPr>
          </a:p>
        </p:txBody>
      </p:sp>
    </p:spTree>
    <p:extLst>
      <p:ext uri="{BB962C8B-B14F-4D97-AF65-F5344CB8AC3E}">
        <p14:creationId xmlns:p14="http://schemas.microsoft.com/office/powerpoint/2010/main" val="15631166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Autofit/>
          </a:bodyPr>
          <a:lstStyle/>
          <a:p>
            <a:pPr algn="r"/>
            <a:r>
              <a:rPr lang="ar-EG" sz="3600" b="1" dirty="0" smtClean="0">
                <a:solidFill>
                  <a:srgbClr val="FF0000"/>
                </a:solidFill>
              </a:rPr>
              <a:t>   </a:t>
            </a:r>
          </a:p>
          <a:p>
            <a:pPr algn="r"/>
            <a:r>
              <a:rPr lang="ar-EG" sz="3600" b="1" dirty="0">
                <a:solidFill>
                  <a:srgbClr val="FF0000"/>
                </a:solidFill>
              </a:rPr>
              <a:t> </a:t>
            </a:r>
            <a:r>
              <a:rPr lang="ar-EG" sz="36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النكوص:</a:t>
            </a:r>
            <a:r>
              <a:rPr lang="ar-EG" sz="3600" b="1" dirty="0">
                <a:solidFill>
                  <a:schemeClr val="accent6">
                    <a:lumMod val="75000"/>
                  </a:schemeClr>
                </a:solidFill>
              </a:rPr>
              <a:t> </a:t>
            </a:r>
            <a:r>
              <a:rPr lang="ar-EG" sz="3600" b="1" dirty="0" smtClean="0">
                <a:solidFill>
                  <a:schemeClr val="accent6">
                    <a:lumMod val="75000"/>
                  </a:schemeClr>
                </a:solidFill>
              </a:rPr>
              <a:t>حيلة دفاعية يلجأ فيها </a:t>
            </a:r>
            <a:r>
              <a:rPr lang="ar-EG" sz="3200" b="1" dirty="0" smtClean="0"/>
              <a:t>الفرد </a:t>
            </a:r>
            <a:r>
              <a:rPr lang="ar-EG" sz="3200" b="1" dirty="0"/>
              <a:t>الى </a:t>
            </a:r>
            <a:r>
              <a:rPr lang="ar-EG" sz="3200" b="1" dirty="0" smtClean="0"/>
              <a:t>الرجوع </a:t>
            </a:r>
            <a:r>
              <a:rPr lang="ar-EG" sz="3200" b="1" dirty="0"/>
              <a:t>او النكوص او التقهقر الى مرحلة </a:t>
            </a:r>
            <a:r>
              <a:rPr lang="ar-EG" sz="3200" b="1" dirty="0" smtClean="0"/>
              <a:t>سابقة من مراحل </a:t>
            </a:r>
            <a:r>
              <a:rPr lang="ar-EG" sz="3200" b="1" dirty="0"/>
              <a:t>العمر وممارسة السلوك الذي كان </a:t>
            </a:r>
            <a:r>
              <a:rPr lang="ar-EG" sz="3200" b="1" dirty="0" err="1"/>
              <a:t>يمارسة</a:t>
            </a:r>
            <a:r>
              <a:rPr lang="ar-EG" sz="3200" b="1" dirty="0"/>
              <a:t> في تلك </a:t>
            </a:r>
            <a:r>
              <a:rPr lang="ar-EG" sz="3200" b="1" dirty="0" smtClean="0"/>
              <a:t>المرحلة </a:t>
            </a:r>
            <a:r>
              <a:rPr lang="ar-EG" sz="3200" b="1" dirty="0"/>
              <a:t>لأن هذا السلوك كان يحقق له النجاح في تلك المرحلة </a:t>
            </a:r>
            <a:r>
              <a:rPr lang="ar-EG" sz="3200" b="1" dirty="0" err="1" smtClean="0"/>
              <a:t>العمرية،وكان</a:t>
            </a:r>
            <a:r>
              <a:rPr lang="ar-EG" sz="3200" b="1" dirty="0" smtClean="0"/>
              <a:t> مريحا وممتعا </a:t>
            </a:r>
            <a:r>
              <a:rPr lang="ar-EG" sz="3200" b="1" dirty="0" err="1" smtClean="0"/>
              <a:t>ويشعرة</a:t>
            </a:r>
            <a:r>
              <a:rPr lang="ar-EG" sz="3200" b="1" dirty="0" smtClean="0"/>
              <a:t> </a:t>
            </a:r>
            <a:r>
              <a:rPr lang="ar-EG" sz="3200" b="1" dirty="0" err="1"/>
              <a:t>بالامان</a:t>
            </a:r>
            <a:r>
              <a:rPr lang="ar-EG" sz="3200" b="1" dirty="0"/>
              <a:t> في تلك الفترة. </a:t>
            </a:r>
            <a:endParaRPr lang="ar-EG" sz="3200" b="1" dirty="0" smtClean="0"/>
          </a:p>
          <a:p>
            <a:pPr algn="justLow"/>
            <a:r>
              <a:rPr lang="ar-EG" sz="3200" b="1" dirty="0"/>
              <a:t> </a:t>
            </a:r>
            <a:r>
              <a:rPr lang="ar-EG" sz="3200" b="1" dirty="0" smtClean="0"/>
              <a:t>   </a:t>
            </a:r>
            <a:r>
              <a:rPr lang="ar-EG" sz="3200" b="1" dirty="0" smtClean="0">
                <a:solidFill>
                  <a:srgbClr val="00B050"/>
                </a:solidFill>
              </a:rPr>
              <a:t>وأبرز </a:t>
            </a:r>
            <a:r>
              <a:rPr lang="ar-EG" sz="3200" b="1" dirty="0">
                <a:solidFill>
                  <a:srgbClr val="00B050"/>
                </a:solidFill>
              </a:rPr>
              <a:t>الامثلة على ذلك لجوء البعض الى البكاء للحصول على شيء او لجلب </a:t>
            </a:r>
            <a:r>
              <a:rPr lang="ar-EG" sz="3200" b="1" dirty="0" err="1">
                <a:solidFill>
                  <a:srgbClr val="00B050"/>
                </a:solidFill>
              </a:rPr>
              <a:t>الانتباة</a:t>
            </a:r>
            <a:r>
              <a:rPr lang="ar-EG" sz="3200" b="1" dirty="0">
                <a:solidFill>
                  <a:srgbClr val="00B050"/>
                </a:solidFill>
              </a:rPr>
              <a:t> او عند الشعور </a:t>
            </a:r>
            <a:r>
              <a:rPr lang="ar-EG" sz="3200" b="1" dirty="0" smtClean="0">
                <a:solidFill>
                  <a:srgbClr val="00B050"/>
                </a:solidFill>
              </a:rPr>
              <a:t>بأن </a:t>
            </a:r>
            <a:r>
              <a:rPr lang="ar-EG" sz="3200" b="1" dirty="0" err="1">
                <a:solidFill>
                  <a:srgbClr val="00B050"/>
                </a:solidFill>
              </a:rPr>
              <a:t>مشاعرالمحبة</a:t>
            </a:r>
            <a:r>
              <a:rPr lang="ar-EG" sz="3200" b="1" dirty="0">
                <a:solidFill>
                  <a:srgbClr val="00B050"/>
                </a:solidFill>
              </a:rPr>
              <a:t> لهم تواجه </a:t>
            </a:r>
            <a:r>
              <a:rPr lang="ar-EG" sz="3200" b="1" dirty="0" smtClean="0">
                <a:solidFill>
                  <a:srgbClr val="00B050"/>
                </a:solidFill>
              </a:rPr>
              <a:t>تهديدًا.</a:t>
            </a:r>
            <a:endParaRPr lang="ar-EG" sz="3200" b="1" dirty="0" smtClean="0">
              <a:solidFill>
                <a:srgbClr val="00B05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أمثلة للحيل الدفاعية</a:t>
            </a:r>
            <a:endParaRPr lang="ar-EG" sz="3600" b="1" dirty="0">
              <a:solidFill>
                <a:schemeClr val="accent6">
                  <a:lumMod val="75000"/>
                </a:schemeClr>
              </a:solidFill>
            </a:endParaRPr>
          </a:p>
        </p:txBody>
      </p:sp>
    </p:spTree>
    <p:extLst>
      <p:ext uri="{BB962C8B-B14F-4D97-AF65-F5344CB8AC3E}">
        <p14:creationId xmlns:p14="http://schemas.microsoft.com/office/powerpoint/2010/main" val="39114126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Autofit/>
          </a:bodyPr>
          <a:lstStyle/>
          <a:p>
            <a:pPr algn="r"/>
            <a:r>
              <a:rPr lang="ar-EG" sz="3600" b="1" dirty="0" smtClean="0">
                <a:solidFill>
                  <a:srgbClr val="FF0000"/>
                </a:solidFill>
              </a:rPr>
              <a:t>   </a:t>
            </a:r>
          </a:p>
          <a:p>
            <a:pPr algn="r"/>
            <a:r>
              <a:rPr lang="ar-EG" sz="3600" b="1" dirty="0">
                <a:solidFill>
                  <a:srgbClr val="FF0000"/>
                </a:solidFill>
              </a:rPr>
              <a:t> </a:t>
            </a:r>
            <a:r>
              <a:rPr lang="ar-EG" sz="36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التوحد</a:t>
            </a:r>
            <a:r>
              <a:rPr lang="ar-EG" sz="3600" b="1" dirty="0" smtClean="0">
                <a:solidFill>
                  <a:schemeClr val="accent6">
                    <a:lumMod val="75000"/>
                  </a:schemeClr>
                </a:solidFill>
              </a:rPr>
              <a:t>:</a:t>
            </a:r>
          </a:p>
          <a:p>
            <a:pPr algn="justLow"/>
            <a:r>
              <a:rPr lang="ar-EG" sz="3200" dirty="0" smtClean="0"/>
              <a:t>   تساعد </a:t>
            </a:r>
            <a:r>
              <a:rPr lang="ar-EG" sz="3200" dirty="0"/>
              <a:t>الشخص في خفض التوتر والقلق ففيها ينتحل الشخص بطريقة لا شعورية صفات بعض الأشخاص وينسبها إلى نفسه لأنه يفتقدها ويرغب في أن تكون عنده (التقليد شعوري، أما التقمص </a:t>
            </a:r>
            <a:r>
              <a:rPr lang="ar-EG" sz="3200" dirty="0" smtClean="0"/>
              <a:t>لا شعوري</a:t>
            </a:r>
            <a:r>
              <a:rPr lang="ar-EG" sz="3200" dirty="0"/>
              <a:t>) كما يفعل الطفل بتقمص شخصية والده، وقد تظهر عند بعض الآباء عندما يتحدون مع أبنائهم الذين لديهم إنجازات (أنا أم الدكتور الفلاني، أنا أبو المهندس الفلاني) ويمتد التوحد ليشمل ربط الفرد نفسه بجماعة أو منطقة أو وطن</a:t>
            </a:r>
            <a:r>
              <a:rPr lang="ar-EG" sz="3200" dirty="0" smtClean="0"/>
              <a:t>. </a:t>
            </a:r>
            <a:endParaRPr lang="ar-EG" sz="3200" b="1" dirty="0" smtClean="0">
              <a:solidFill>
                <a:srgbClr val="00B05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أمثلة للحيل الدفاعية</a:t>
            </a:r>
            <a:endParaRPr lang="ar-EG" sz="3600" b="1" dirty="0">
              <a:solidFill>
                <a:schemeClr val="accent6">
                  <a:lumMod val="75000"/>
                </a:schemeClr>
              </a:solidFill>
            </a:endParaRPr>
          </a:p>
        </p:txBody>
      </p:sp>
    </p:spTree>
    <p:extLst>
      <p:ext uri="{BB962C8B-B14F-4D97-AF65-F5344CB8AC3E}">
        <p14:creationId xmlns:p14="http://schemas.microsoft.com/office/powerpoint/2010/main" val="3687076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أولا نظرية التحليل النفسي</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Autofit/>
          </a:bodyPr>
          <a:lstStyle/>
          <a:p>
            <a:pPr algn="r"/>
            <a:r>
              <a:rPr lang="ar-EG" sz="3600" b="1" dirty="0" smtClean="0">
                <a:solidFill>
                  <a:srgbClr val="FF0000"/>
                </a:solidFill>
              </a:rPr>
              <a:t>   </a:t>
            </a:r>
          </a:p>
          <a:p>
            <a:pPr algn="r"/>
            <a:r>
              <a:rPr lang="ar-EG" sz="3600" b="1" dirty="0">
                <a:solidFill>
                  <a:srgbClr val="FF0000"/>
                </a:solidFill>
              </a:rPr>
              <a:t> </a:t>
            </a:r>
            <a:r>
              <a:rPr lang="ar-EG" sz="36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التكوين العكسي / المضاد</a:t>
            </a:r>
            <a:r>
              <a:rPr lang="ar-EG" sz="3600" b="1" dirty="0" smtClean="0">
                <a:solidFill>
                  <a:schemeClr val="accent6">
                    <a:lumMod val="75000"/>
                  </a:schemeClr>
                </a:solidFill>
              </a:rPr>
              <a:t>:</a:t>
            </a:r>
          </a:p>
          <a:p>
            <a:pPr algn="justLow"/>
            <a:r>
              <a:rPr lang="ar-EG" sz="3200" dirty="0"/>
              <a:t>   </a:t>
            </a:r>
            <a:r>
              <a:rPr lang="ar-EG" sz="3200" b="1" dirty="0">
                <a:solidFill>
                  <a:srgbClr val="7030A0"/>
                </a:solidFill>
              </a:rPr>
              <a:t>وهو </a:t>
            </a:r>
            <a:r>
              <a:rPr lang="ar-EG" sz="3200" b="1" dirty="0" smtClean="0">
                <a:solidFill>
                  <a:srgbClr val="7030A0"/>
                </a:solidFill>
              </a:rPr>
              <a:t>تصرف الفرد بعكس </a:t>
            </a:r>
            <a:r>
              <a:rPr lang="ar-EG" sz="3200" b="1" dirty="0">
                <a:solidFill>
                  <a:srgbClr val="7030A0"/>
                </a:solidFill>
              </a:rPr>
              <a:t>ما يمليه عليه عقله </a:t>
            </a:r>
            <a:r>
              <a:rPr lang="ar-EG" sz="3200" b="1" dirty="0" err="1">
                <a:solidFill>
                  <a:srgbClr val="7030A0"/>
                </a:solidFill>
              </a:rPr>
              <a:t>اللاواعي</a:t>
            </a:r>
            <a:r>
              <a:rPr lang="ar-EG" sz="3200" b="1" dirty="0">
                <a:solidFill>
                  <a:srgbClr val="7030A0"/>
                </a:solidFill>
              </a:rPr>
              <a:t> بشكل مبالغ فيهِ وبصورة </a:t>
            </a:r>
            <a:r>
              <a:rPr lang="ar-EG" sz="3200" b="1" dirty="0" smtClean="0">
                <a:solidFill>
                  <a:srgbClr val="7030A0"/>
                </a:solidFill>
              </a:rPr>
              <a:t>مفرطة.</a:t>
            </a:r>
          </a:p>
          <a:p>
            <a:pPr algn="justLow"/>
            <a:r>
              <a:rPr lang="ar-EG" sz="3200" b="1" dirty="0">
                <a:solidFill>
                  <a:srgbClr val="7030A0"/>
                </a:solidFill>
              </a:rPr>
              <a:t> </a:t>
            </a:r>
            <a:r>
              <a:rPr lang="ar-EG" sz="3200" b="1" dirty="0" smtClean="0">
                <a:solidFill>
                  <a:srgbClr val="7030A0"/>
                </a:solidFill>
              </a:rPr>
              <a:t>   </a:t>
            </a:r>
            <a:r>
              <a:rPr lang="ar-EG" sz="3200" b="1" dirty="0">
                <a:solidFill>
                  <a:schemeClr val="tx1"/>
                </a:solidFill>
              </a:rPr>
              <a:t>مثلا قد تنجذب امرأة إلى رجل غير زوجها وبالتالي تشعر بالتوتر نتيجة لهذا الاحساس وبالتالي بدلا من أن تخون زوجها </a:t>
            </a:r>
            <a:r>
              <a:rPr lang="ar-EG" sz="3200" b="1" dirty="0" err="1">
                <a:solidFill>
                  <a:schemeClr val="tx1"/>
                </a:solidFill>
              </a:rPr>
              <a:t>فانها</a:t>
            </a:r>
            <a:r>
              <a:rPr lang="ar-EG" sz="3200" b="1" dirty="0">
                <a:solidFill>
                  <a:schemeClr val="tx1"/>
                </a:solidFill>
              </a:rPr>
              <a:t> تنتقل إلى آلية التكوين العكسي حيث تبالغ في معاملة زوجها معاملة حسنة واظهار علامات حبها لزوجها</a:t>
            </a:r>
            <a:r>
              <a:rPr lang="ar-EG" sz="3200" b="1" dirty="0" smtClean="0">
                <a:solidFill>
                  <a:schemeClr val="tx1"/>
                </a:solidFill>
              </a:rPr>
              <a:t>. </a:t>
            </a:r>
            <a:endParaRPr lang="ar-EG" sz="3200" b="1" dirty="0" smtClean="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أمثلة للحيل الدفاعية</a:t>
            </a:r>
            <a:endParaRPr lang="ar-EG" sz="3600" b="1" dirty="0">
              <a:solidFill>
                <a:schemeClr val="accent6">
                  <a:lumMod val="75000"/>
                </a:schemeClr>
              </a:solidFill>
            </a:endParaRPr>
          </a:p>
        </p:txBody>
      </p:sp>
    </p:spTree>
    <p:extLst>
      <p:ext uri="{BB962C8B-B14F-4D97-AF65-F5344CB8AC3E}">
        <p14:creationId xmlns:p14="http://schemas.microsoft.com/office/powerpoint/2010/main" val="38619051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Autofit/>
          </a:bodyPr>
          <a:lstStyle/>
          <a:p>
            <a:pPr algn="r"/>
            <a:r>
              <a:rPr lang="ar-EG" sz="3600" b="1" dirty="0" smtClean="0">
                <a:solidFill>
                  <a:srgbClr val="FF0000"/>
                </a:solidFill>
              </a:rPr>
              <a:t>   </a:t>
            </a:r>
          </a:p>
          <a:p>
            <a:pPr algn="r"/>
            <a:r>
              <a:rPr lang="ar-EG" sz="3600" b="1" dirty="0">
                <a:solidFill>
                  <a:srgbClr val="FF0000"/>
                </a:solidFill>
              </a:rPr>
              <a:t> </a:t>
            </a:r>
            <a:r>
              <a:rPr lang="ar-EG" sz="36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الإعلاء/ التسامي</a:t>
            </a:r>
            <a:r>
              <a:rPr lang="ar-EG" sz="3600" b="1" dirty="0" smtClean="0">
                <a:solidFill>
                  <a:schemeClr val="accent6">
                    <a:lumMod val="75000"/>
                  </a:schemeClr>
                </a:solidFill>
              </a:rPr>
              <a:t>:</a:t>
            </a:r>
          </a:p>
          <a:p>
            <a:pPr algn="justLow"/>
            <a:r>
              <a:rPr lang="ar-EG" sz="3200" b="1" dirty="0">
                <a:solidFill>
                  <a:srgbClr val="0A28A6"/>
                </a:solidFill>
              </a:rPr>
              <a:t>   </a:t>
            </a:r>
            <a:r>
              <a:rPr lang="ar-EG" sz="3200" b="1" dirty="0" smtClean="0">
                <a:solidFill>
                  <a:srgbClr val="0A28A6"/>
                </a:solidFill>
              </a:rPr>
              <a:t>   هي </a:t>
            </a:r>
            <a:r>
              <a:rPr lang="ar-EG" sz="3200" b="1" dirty="0">
                <a:solidFill>
                  <a:srgbClr val="0A28A6"/>
                </a:solidFill>
              </a:rPr>
              <a:t>عملية يتم فيها للطاقات النفسية (الجنسية والعدوانية) المكبوتة في اللاشعور أن ترتقي إلى أهداف بنائية مفيدة (دوافع منتجة) مما يجعلها مقبولة في المجتمع مثل تصعيد الدوافع الجنسية إلى الفنون والآداب كالنحت والشعر الغزلي وتصعيد الدوافع العدوانية إلى بعض الرياضات كالملاكمة </a:t>
            </a:r>
            <a:r>
              <a:rPr lang="ar-EG" sz="3200" b="1" dirty="0" smtClean="0">
                <a:solidFill>
                  <a:srgbClr val="0A28A6"/>
                </a:solidFill>
              </a:rPr>
              <a:t>والمصارعة. </a:t>
            </a:r>
          </a:p>
          <a:p>
            <a:pPr algn="justLow"/>
            <a:r>
              <a:rPr lang="ar-EG" sz="3200" b="1" dirty="0">
                <a:solidFill>
                  <a:srgbClr val="C00000"/>
                </a:solidFill>
              </a:rPr>
              <a:t> </a:t>
            </a:r>
            <a:r>
              <a:rPr lang="ar-EG" sz="3200" b="1" dirty="0" smtClean="0">
                <a:solidFill>
                  <a:srgbClr val="C00000"/>
                </a:solidFill>
              </a:rPr>
              <a:t> وهو </a:t>
            </a:r>
            <a:r>
              <a:rPr lang="ar-EG" sz="3200" b="1" dirty="0" err="1" smtClean="0">
                <a:solidFill>
                  <a:srgbClr val="C00000"/>
                </a:solidFill>
              </a:rPr>
              <a:t>ميكانيزم</a:t>
            </a:r>
            <a:r>
              <a:rPr lang="ar-EG" sz="3200" b="1" dirty="0" smtClean="0">
                <a:solidFill>
                  <a:srgbClr val="C00000"/>
                </a:solidFill>
              </a:rPr>
              <a:t> دفاعي ناجح.</a:t>
            </a:r>
            <a:endParaRPr lang="ar-EG" sz="3200" b="1" dirty="0" smtClean="0">
              <a:solidFill>
                <a:srgbClr val="C0000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أمثلة للحيل الدفاعية</a:t>
            </a:r>
            <a:endParaRPr lang="ar-EG" sz="3600" b="1" dirty="0">
              <a:solidFill>
                <a:schemeClr val="accent6">
                  <a:lumMod val="75000"/>
                </a:schemeClr>
              </a:solidFill>
            </a:endParaRPr>
          </a:p>
        </p:txBody>
      </p:sp>
    </p:spTree>
    <p:extLst>
      <p:ext uri="{BB962C8B-B14F-4D97-AF65-F5344CB8AC3E}">
        <p14:creationId xmlns:p14="http://schemas.microsoft.com/office/powerpoint/2010/main" val="410078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يعتبر التحليل النفسي من أبرز مدارس علم النفس، والتي حددت بقوة شكل علم النفس الحديث، بل وربما تكون أكثرها شيوعًا على لسان غير المتخصصين وفي لغة الناس اليومية.</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tx1"/>
                </a:solidFill>
              </a:rPr>
              <a:t>وحقيقة اتجاه التحليل النفسي في علم النفس أنه يجمع نظرية في الشخصية، ونظرية في النمو، وطريقة لعلاج الأمراض النفسية واضطرابات الشخصية.</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مقدمة</a:t>
            </a:r>
            <a:endParaRPr lang="ar-EG" sz="36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7030A0"/>
                </a:solidFill>
              </a:rPr>
              <a:t>قسم فرويد الجهاز النفسي إلى ثلاثة منظمات </a:t>
            </a:r>
            <a:r>
              <a:rPr lang="ar-EG" sz="3600" b="1" dirty="0" err="1" smtClean="0">
                <a:solidFill>
                  <a:srgbClr val="7030A0"/>
                </a:solidFill>
              </a:rPr>
              <a:t>رئيسةهي</a:t>
            </a:r>
            <a:r>
              <a:rPr lang="ar-EG" sz="3600" b="1" dirty="0" smtClean="0">
                <a:solidFill>
                  <a:srgbClr val="7030A0"/>
                </a:solidFill>
              </a:rPr>
              <a:t>:</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accent6">
                    <a:lumMod val="75000"/>
                  </a:schemeClr>
                </a:solidFill>
              </a:rPr>
              <a:t>(أ) جهاز الهي:</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chemeClr val="tx1"/>
                </a:solidFill>
              </a:rPr>
              <a:t>ويشمل جهاز الهي على القوى الغريزية وعلى المكبوتات من خبرات </a:t>
            </a:r>
            <a:r>
              <a:rPr lang="ar-EG" sz="3600" b="1" dirty="0" err="1" smtClean="0">
                <a:solidFill>
                  <a:schemeClr val="tx1"/>
                </a:solidFill>
              </a:rPr>
              <a:t>وحفزات</a:t>
            </a:r>
            <a:r>
              <a:rPr lang="ar-EG" sz="3600" b="1" dirty="0" smtClean="0">
                <a:solidFill>
                  <a:schemeClr val="tx1"/>
                </a:solidFill>
              </a:rPr>
              <a:t> </a:t>
            </a:r>
            <a:r>
              <a:rPr lang="ar-EG" sz="3600" b="1" dirty="0" err="1" smtClean="0">
                <a:solidFill>
                  <a:schemeClr val="tx1"/>
                </a:solidFill>
              </a:rPr>
              <a:t>ووجدانات</a:t>
            </a:r>
            <a:r>
              <a:rPr lang="ar-EG" sz="3600" b="1" dirty="0" smtClean="0">
                <a:solidFill>
                  <a:schemeClr val="tx1"/>
                </a:solidFill>
              </a:rPr>
              <a:t> أعيدت ثانيا إلى الهي دون تدخل الشعور (كبت أولي)أو بعد أن بلغت الشعور (كبت ثانوي).</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1"/>
                </a:solidFill>
              </a:rPr>
              <a:t>وتعمل الهي وفق مبدأ اللذة.</a:t>
            </a:r>
            <a:endParaRPr lang="ar-EG" sz="3600" b="1" dirty="0">
              <a:solidFill>
                <a:schemeClr val="accent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الجهاز النفسي عند فرويد</a:t>
            </a:r>
            <a:endParaRPr lang="ar-EG" sz="3600" b="1" dirty="0">
              <a:solidFill>
                <a:schemeClr val="accent6">
                  <a:lumMod val="75000"/>
                </a:schemeClr>
              </a:solidFill>
            </a:endParaRPr>
          </a:p>
        </p:txBody>
      </p:sp>
    </p:spTree>
    <p:extLst>
      <p:ext uri="{BB962C8B-B14F-4D97-AF65-F5344CB8AC3E}">
        <p14:creationId xmlns:p14="http://schemas.microsoft.com/office/powerpoint/2010/main" val="212042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wheel(1)">
                                      <p:cBhvr>
                                        <p:cTn id="33"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chemeClr val="accent1">
                    <a:lumMod val="75000"/>
                  </a:schemeClr>
                </a:solidFill>
              </a:rPr>
              <a:t>    </a:t>
            </a:r>
            <a:r>
              <a:rPr lang="ar-EG" sz="3600" b="1" dirty="0" smtClean="0">
                <a:solidFill>
                  <a:schemeClr val="accent6">
                    <a:lumMod val="75000"/>
                  </a:schemeClr>
                </a:solidFill>
              </a:rPr>
              <a:t>(ب) جهاز الأنا:</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chemeClr val="tx1"/>
                </a:solidFill>
              </a:rPr>
              <a:t>ويشتق اشتقاقا من جهاز الهي، نتيجة احتكاكه بالواقع، ويشتمل في جانبه الشعوري على كل ما نشعر به من إدراكات وعواطف وانفعالات وتفكير منطقي.</a:t>
            </a:r>
          </a:p>
          <a:p>
            <a:pPr algn="justLow"/>
            <a:r>
              <a:rPr lang="ar-EG" sz="3600" b="1" dirty="0">
                <a:solidFill>
                  <a:schemeClr val="tx1"/>
                </a:solidFill>
              </a:rPr>
              <a:t> </a:t>
            </a:r>
            <a:r>
              <a:rPr lang="ar-EG" sz="3600" b="1" dirty="0" smtClean="0">
                <a:solidFill>
                  <a:schemeClr val="tx1"/>
                </a:solidFill>
              </a:rPr>
              <a:t>    بينما يشتمل في جانبه قبل الشعوري على الذكريات والمعارف الكامنة قبل الشعور.</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1"/>
                </a:solidFill>
              </a:rPr>
              <a:t>وتعمل الأنا وفق مبدأ الواقع.</a:t>
            </a:r>
            <a:endParaRPr lang="ar-EG" sz="3600" b="1" dirty="0">
              <a:solidFill>
                <a:schemeClr val="accent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الجهاز النفسي عند فرويد</a:t>
            </a:r>
            <a:endParaRPr lang="ar-EG" sz="3600" b="1" dirty="0">
              <a:solidFill>
                <a:schemeClr val="accent6">
                  <a:lumMod val="75000"/>
                </a:schemeClr>
              </a:solidFill>
            </a:endParaRPr>
          </a:p>
        </p:txBody>
      </p:sp>
    </p:spTree>
    <p:extLst>
      <p:ext uri="{BB962C8B-B14F-4D97-AF65-F5344CB8AC3E}">
        <p14:creationId xmlns:p14="http://schemas.microsoft.com/office/powerpoint/2010/main" val="22169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wheel(1)">
                                      <p:cBhvr>
                                        <p:cTn id="33"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chemeClr val="accent1">
                    <a:lumMod val="75000"/>
                  </a:schemeClr>
                </a:solidFill>
              </a:rPr>
              <a:t>    </a:t>
            </a:r>
            <a:r>
              <a:rPr lang="ar-EG" sz="3600" b="1" dirty="0" smtClean="0">
                <a:solidFill>
                  <a:schemeClr val="accent6">
                    <a:lumMod val="75000"/>
                  </a:schemeClr>
                </a:solidFill>
              </a:rPr>
              <a:t>(ج) الأنا العليا:</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002060"/>
                </a:solidFill>
              </a:rPr>
              <a:t>وينشأ اشتقاقا من الأنا، بمعنى أنه تعديل </a:t>
            </a:r>
            <a:r>
              <a:rPr lang="ar-EG" sz="3600" b="1" dirty="0" err="1" smtClean="0">
                <a:solidFill>
                  <a:srgbClr val="002060"/>
                </a:solidFill>
              </a:rPr>
              <a:t>للأنا</a:t>
            </a:r>
            <a:r>
              <a:rPr lang="ar-EG" sz="3600" b="1" dirty="0" smtClean="0">
                <a:solidFill>
                  <a:srgbClr val="002060"/>
                </a:solidFill>
              </a:rPr>
              <a:t> عن طريق </a:t>
            </a:r>
            <a:r>
              <a:rPr lang="ar-EG" sz="3600" b="1" dirty="0" err="1" smtClean="0">
                <a:solidFill>
                  <a:srgbClr val="002060"/>
                </a:solidFill>
              </a:rPr>
              <a:t>استدخال</a:t>
            </a:r>
            <a:r>
              <a:rPr lang="ar-EG" sz="3600" b="1" dirty="0" smtClean="0">
                <a:solidFill>
                  <a:srgbClr val="002060"/>
                </a:solidFill>
              </a:rPr>
              <a:t> دوافع الكبت، </a:t>
            </a:r>
            <a:r>
              <a:rPr lang="ar-EG" sz="3600" b="1" dirty="0" err="1" smtClean="0">
                <a:solidFill>
                  <a:srgbClr val="002060"/>
                </a:solidFill>
              </a:rPr>
              <a:t>واستدخال</a:t>
            </a:r>
            <a:r>
              <a:rPr lang="ar-EG" sz="3600" b="1" dirty="0" smtClean="0">
                <a:solidFill>
                  <a:srgbClr val="002060"/>
                </a:solidFill>
              </a:rPr>
              <a:t> الصورة المثالية للوالد من نفس الجنس إبان </a:t>
            </a:r>
            <a:r>
              <a:rPr lang="ar-EG" sz="3600" b="1" dirty="0" err="1" smtClean="0">
                <a:solidFill>
                  <a:srgbClr val="002060"/>
                </a:solidFill>
              </a:rPr>
              <a:t>التوحدات</a:t>
            </a:r>
            <a:r>
              <a:rPr lang="ar-EG" sz="3600" b="1" dirty="0" smtClean="0">
                <a:solidFill>
                  <a:srgbClr val="002060"/>
                </a:solidFill>
              </a:rPr>
              <a:t> التي تحدث عند تصفية الصراع </a:t>
            </a:r>
            <a:r>
              <a:rPr lang="ar-EG" sz="3600" b="1" dirty="0" err="1" smtClean="0">
                <a:solidFill>
                  <a:srgbClr val="002060"/>
                </a:solidFill>
              </a:rPr>
              <a:t>الأوديبي</a:t>
            </a:r>
            <a:r>
              <a:rPr lang="ar-EG" sz="3600" b="1" dirty="0" smtClean="0">
                <a:solidFill>
                  <a:srgbClr val="002060"/>
                </a:solidFill>
              </a:rPr>
              <a:t>، مما يتمخض عن نشأة الضمير الخلقي</a:t>
            </a:r>
            <a:r>
              <a:rPr lang="ar-EG" sz="3600" b="1" dirty="0" smtClean="0">
                <a:solidFill>
                  <a:schemeClr val="tx1"/>
                </a:solidFill>
              </a:rPr>
              <a:t>.</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1"/>
                </a:solidFill>
              </a:rPr>
              <a:t>وتتحالف الأنا العليا مع الأنا، والذي يضمن الدفاع ضد الغرائز.</a:t>
            </a:r>
            <a:endParaRPr lang="ar-EG" sz="3600" b="1" dirty="0">
              <a:solidFill>
                <a:schemeClr val="accent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الجهاز النفسي عند فرويد</a:t>
            </a:r>
            <a:endParaRPr lang="ar-EG" sz="3600" b="1" dirty="0">
              <a:solidFill>
                <a:schemeClr val="accent6">
                  <a:lumMod val="75000"/>
                </a:schemeClr>
              </a:solidFill>
            </a:endParaRPr>
          </a:p>
        </p:txBody>
      </p:sp>
    </p:spTree>
    <p:extLst>
      <p:ext uri="{BB962C8B-B14F-4D97-AF65-F5344CB8AC3E}">
        <p14:creationId xmlns:p14="http://schemas.microsoft.com/office/powerpoint/2010/main" val="124648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مفاهيم التحليل النفسي</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الدينامية:</a:t>
            </a:r>
            <a:endParaRPr lang="ar-EG" sz="3600" b="1" dirty="0">
              <a:solidFill>
                <a:schemeClr val="accent6"/>
              </a:solidFill>
            </a:endParaRPr>
          </a:p>
          <a:p>
            <a:pPr algn="justLow"/>
            <a:r>
              <a:rPr lang="ar-EG" sz="3600" b="1" dirty="0" smtClean="0">
                <a:solidFill>
                  <a:schemeClr val="accent6"/>
                </a:solidFill>
              </a:rPr>
              <a:t> </a:t>
            </a:r>
            <a:r>
              <a:rPr lang="ar-EG" sz="3600" b="1" dirty="0" smtClean="0">
                <a:solidFill>
                  <a:srgbClr val="002060"/>
                </a:solidFill>
              </a:rPr>
              <a:t>وتعني الكل العضوي أو </a:t>
            </a:r>
            <a:r>
              <a:rPr lang="ar-EG" sz="3600" b="1" dirty="0" err="1" smtClean="0">
                <a:solidFill>
                  <a:srgbClr val="002060"/>
                </a:solidFill>
              </a:rPr>
              <a:t>الجشطلت</a:t>
            </a:r>
            <a:r>
              <a:rPr lang="ar-EG" sz="3600" b="1" dirty="0" smtClean="0">
                <a:solidFill>
                  <a:srgbClr val="002060"/>
                </a:solidFill>
              </a:rPr>
              <a:t> في مقابل الكل </a:t>
            </a:r>
            <a:r>
              <a:rPr lang="ar-EG" sz="3600" b="1" dirty="0" err="1">
                <a:solidFill>
                  <a:srgbClr val="002060"/>
                </a:solidFill>
              </a:rPr>
              <a:t>ا</a:t>
            </a:r>
            <a:r>
              <a:rPr lang="ar-EG" sz="3600" b="1" dirty="0" err="1" smtClean="0">
                <a:solidFill>
                  <a:srgbClr val="002060"/>
                </a:solidFill>
              </a:rPr>
              <a:t>لذراتي</a:t>
            </a:r>
            <a:r>
              <a:rPr lang="ar-EG" sz="3600" b="1" dirty="0" smtClean="0">
                <a:solidFill>
                  <a:srgbClr val="002060"/>
                </a:solidFill>
              </a:rPr>
              <a:t>، بمعنى أن الظاهرة النفسية من حيث هي كل كانت تعتبر قديما بمثابة تجميع لعدد من الأجزاء، ولم يكن الكل أكثر من حاصل جمع لهذه الأجزاء.</a:t>
            </a:r>
          </a:p>
          <a:p>
            <a:pPr algn="justLow"/>
            <a:r>
              <a:rPr lang="ar-EG" sz="3600" b="1" dirty="0">
                <a:solidFill>
                  <a:schemeClr val="accent6"/>
                </a:solidFill>
              </a:rPr>
              <a:t> </a:t>
            </a:r>
            <a:r>
              <a:rPr lang="ar-EG" sz="3600" b="1" dirty="0" smtClean="0">
                <a:solidFill>
                  <a:schemeClr val="accent6"/>
                </a:solidFill>
              </a:rPr>
              <a:t> ولكن الكل النفسي ليس حاصل جمع الأجزاء، بل هو هذا الانتظام الذي </a:t>
            </a:r>
            <a:r>
              <a:rPr lang="ar-EG" sz="3600" b="1" dirty="0" err="1" smtClean="0">
                <a:solidFill>
                  <a:schemeClr val="accent6"/>
                </a:solidFill>
              </a:rPr>
              <a:t>ينتجى</a:t>
            </a:r>
            <a:r>
              <a:rPr lang="ar-EG" sz="3600" b="1" dirty="0" smtClean="0">
                <a:solidFill>
                  <a:schemeClr val="accent6"/>
                </a:solidFill>
              </a:rPr>
              <a:t> كمحصلة للصراع بين جميع الأجزاء الحقيقية العضوية.</a:t>
            </a:r>
            <a:endParaRPr lang="ar-EG" sz="3600" b="1" dirty="0" smtClean="0">
              <a:solidFill>
                <a:schemeClr val="tx2">
                  <a:lumMod val="60000"/>
                  <a:lumOff val="40000"/>
                </a:schemeClr>
              </a:solidFill>
            </a:endParaRPr>
          </a:p>
          <a:p>
            <a:pPr algn="justLow"/>
            <a:endParaRPr lang="ar-EG" sz="3600" b="1" dirty="0">
              <a:solidFill>
                <a:schemeClr val="accent6"/>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مفاهيم التحليل النفسي:</a:t>
            </a:r>
            <a:endParaRPr lang="ar-EG" sz="36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rgbClr val="002060"/>
                </a:solidFill>
              </a:rPr>
              <a:t>الوظيفية:</a:t>
            </a:r>
          </a:p>
          <a:p>
            <a:pPr algn="justLow"/>
            <a:r>
              <a:rPr lang="ar-EG" sz="3600" b="1" dirty="0">
                <a:solidFill>
                  <a:srgbClr val="C00000"/>
                </a:solidFill>
              </a:rPr>
              <a:t> </a:t>
            </a:r>
            <a:r>
              <a:rPr lang="ar-EG" sz="3600" b="1" dirty="0" smtClean="0">
                <a:solidFill>
                  <a:srgbClr val="C00000"/>
                </a:solidFill>
              </a:rPr>
              <a:t>  يعني الكل الوظيفي في مقابل الكل الميكانيكي.</a:t>
            </a:r>
          </a:p>
          <a:p>
            <a:pPr algn="justLow"/>
            <a:r>
              <a:rPr lang="ar-EG" sz="3600" b="1" dirty="0">
                <a:solidFill>
                  <a:srgbClr val="C00000"/>
                </a:solidFill>
              </a:rPr>
              <a:t> </a:t>
            </a:r>
            <a:r>
              <a:rPr lang="ar-EG" sz="3600" b="1" dirty="0" smtClean="0">
                <a:solidFill>
                  <a:srgbClr val="C00000"/>
                </a:solidFill>
              </a:rPr>
              <a:t>  </a:t>
            </a:r>
            <a:r>
              <a:rPr lang="ar-EG" sz="3600" b="1" dirty="0" smtClean="0">
                <a:solidFill>
                  <a:srgbClr val="00B050"/>
                </a:solidFill>
              </a:rPr>
              <a:t>فالظاهرة النفسية هي كل وظيفي وهي وحدة وظيفية، والسلوك هو في صميمه تلك الوظيفة التي يسعى إلى تحقيقها.</a:t>
            </a:r>
          </a:p>
          <a:p>
            <a:pPr algn="justLow"/>
            <a:r>
              <a:rPr lang="ar-EG" sz="3600" b="1" dirty="0">
                <a:solidFill>
                  <a:srgbClr val="C00000"/>
                </a:solidFill>
              </a:rPr>
              <a:t> </a:t>
            </a:r>
            <a:r>
              <a:rPr lang="ar-EG" sz="3600" b="1" dirty="0" smtClean="0">
                <a:solidFill>
                  <a:srgbClr val="C00000"/>
                </a:solidFill>
              </a:rPr>
              <a:t> والدينامية والوظيفية مفهومان أساسيان، والشخصية لا تزيد عن أن تكون ترجمة لهذين المفهومين.</a:t>
            </a:r>
            <a:endParaRPr lang="ar-EG" sz="3600" b="1" dirty="0">
              <a:solidFill>
                <a:srgbClr val="C00000"/>
              </a:solidFill>
            </a:endParaRPr>
          </a:p>
        </p:txBody>
      </p:sp>
      <p:sp>
        <p:nvSpPr>
          <p:cNvPr id="6" name="Rectangle 5"/>
          <p:cNvSpPr/>
          <p:nvPr/>
        </p:nvSpPr>
        <p:spPr>
          <a:xfrm>
            <a:off x="2556057" y="20646"/>
            <a:ext cx="6572296"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مفاهيم التحليل النفسي:</a:t>
            </a:r>
            <a:endParaRPr lang="ar-EG" sz="3600" b="1" dirty="0">
              <a:solidFill>
                <a:schemeClr val="accent6">
                  <a:lumMod val="75000"/>
                </a:schemeClr>
              </a:solidFill>
            </a:endParaRPr>
          </a:p>
        </p:txBody>
      </p:sp>
    </p:spTree>
    <p:extLst>
      <p:ext uri="{BB962C8B-B14F-4D97-AF65-F5344CB8AC3E}">
        <p14:creationId xmlns:p14="http://schemas.microsoft.com/office/powerpoint/2010/main" val="276425011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1103</TotalTime>
  <Words>1018</Words>
  <Application>Microsoft Office PowerPoint</Application>
  <PresentationFormat>On-screen Show (4:3)</PresentationFormat>
  <Paragraphs>119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265</cp:revision>
  <dcterms:created xsi:type="dcterms:W3CDTF">2014-07-12T08:41:45Z</dcterms:created>
  <dcterms:modified xsi:type="dcterms:W3CDTF">2020-03-26T14:36:37Z</dcterms:modified>
</cp:coreProperties>
</file>